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Titeltekst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Titeltekst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74" name="Shape 74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Titeltekst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Dermatoporose – hvad er det?</a:t>
            </a:r>
          </a:p>
        </p:txBody>
      </p:sp>
      <p:sp>
        <p:nvSpPr>
          <p:cNvPr id="113" name="Shape 113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Senil purpura</a:t>
            </a:r>
          </a:p>
        </p:txBody>
      </p:sp>
      <p:pic>
        <p:nvPicPr>
          <p:cNvPr id="142" name="image6.jpg" descr="Figure-4-Clinical-and-histological-characteristics-of-senile-purpura-The-forearm-skin.pn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764131"/>
            <a:ext cx="8229600" cy="2198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 står på 2 ben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Øget tryk i venerne, der forplanter sig ind i kapillærerne</a:t>
            </a:r>
          </a:p>
          <a:p>
            <a:pPr/>
          </a:p>
          <a:p>
            <a:pPr/>
            <a:r>
              <a:t>Den lokale veno-arterielle sympatiske axon reflex (pling!)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Bevirker at det arterielle tilbud reduceres med 50%, når trykgradienten over venevæggen overstiger 40 mmHg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Blodforsyningen i dermis og subcutis i stående stilling (hvor venetrykket er højt) er hos ”normale” mindre end  hos patienter med gangræn af foden.</a:t>
            </a:r>
          </a:p>
          <a:p>
            <a:pPr/>
          </a:p>
          <a:p>
            <a:pPr/>
            <a:r>
              <a:t>Det er fænomener, der afspilles på crus og fod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Dermatoporose</a:t>
            </a:r>
          </a:p>
        </p:txBody>
      </p:sp>
      <p:pic>
        <p:nvPicPr>
          <p:cNvPr id="151" name="image7.png" descr="dermatporos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922" y="1600200"/>
            <a:ext cx="8046157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Efter 1,5 år</a:t>
            </a:r>
          </a:p>
        </p:txBody>
      </p:sp>
      <p:pic>
        <p:nvPicPr>
          <p:cNvPr id="154" name="image8.png" descr="dermatoporose 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666" y="1600200"/>
            <a:ext cx="8028666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 har med en hud at gøre, der:</a:t>
            </a:r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Nemt revner</a:t>
            </a:r>
          </a:p>
          <a:p>
            <a:pPr/>
            <a:r>
              <a:t>Kan ikke absorbere energi fra traumer</a:t>
            </a:r>
          </a:p>
          <a:p>
            <a:pPr/>
            <a:r>
              <a:t>Dårligt helingspotentiale</a:t>
            </a:r>
          </a:p>
          <a:p>
            <a:pPr/>
            <a:r>
              <a:t>Nemt rives af</a:t>
            </a:r>
          </a:p>
          <a:p>
            <a:pPr/>
            <a:r>
              <a:t>Småblødninger i subcutis - Senil purpura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32104">
              <a:defRPr sz="3549"/>
            </a:pPr>
            <a:r>
              <a:t>Den ekstremt gamle hud,</a:t>
            </a:r>
            <a:br/>
            <a:r>
              <a:t>men ikke ældet!</a:t>
            </a:r>
          </a:p>
        </p:txBody>
      </p:sp>
      <p:pic>
        <p:nvPicPr>
          <p:cNvPr id="160" name="image9.png" descr="tollund man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2822" y="2329803"/>
            <a:ext cx="4573435" cy="3043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Huden</a:t>
            </a: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Epidermis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Celler der dannes i stratum basale, er bundet til basalmembranen. Cellerne ”afstødes” og dør gradvist indtil de er forhornede og falder af.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Der er ingen blodforsyning i epidermis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Dermis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Elastin og kollagen, der fastholder og giver elasticitet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Indlejres i bl a hyaluronsyre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Kompliceret netværk af arterier, kapillærer og vener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Masser af regulatoriske mekanismer</a:t>
            </a:r>
          </a:p>
          <a:p>
            <a:pPr lvl="1" marL="742950" indent="-285750">
              <a:spcBef>
                <a:spcPts val="600"/>
              </a:spcBef>
              <a:defRPr sz="2800"/>
            </a:pPr>
          </a:p>
          <a:p>
            <a:pPr lvl="1" marL="742950" indent="-285750">
              <a:spcBef>
                <a:spcPts val="600"/>
              </a:spcBef>
              <a:defRPr sz="2800"/>
            </a:pPr>
            <a:r>
              <a:t>Gennemblødning 10 ml/min/100 grvæv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Subcutis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Fedtvæv med funktioner vi er ved at få afdækket</a:t>
            </a:r>
          </a:p>
          <a:p>
            <a:pPr lvl="1" marL="742950" indent="-285750">
              <a:spcBef>
                <a:spcPts val="600"/>
              </a:spcBef>
              <a:defRPr sz="2800"/>
            </a:pPr>
          </a:p>
          <a:p>
            <a:pPr lvl="1" marL="742950" indent="-285750">
              <a:spcBef>
                <a:spcPts val="600"/>
              </a:spcBef>
              <a:defRPr sz="2800"/>
            </a:pPr>
            <a:r>
              <a:t>Gennemblødning 2 ml/min/100 gr væv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Den neuropatiske hud</a:t>
            </a:r>
          </a:p>
        </p:txBody>
      </p:sp>
      <p:pic>
        <p:nvPicPr>
          <p:cNvPr id="12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690" y="1600200"/>
            <a:ext cx="6034618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Den aldrende hud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Aldersforandringer: 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Reduktion af collagen og elastiske fibre*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Mængden af hyaluronsyre reduceres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Basalmembranen glattes ud 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Epidermis bliver tyndere</a:t>
            </a:r>
          </a:p>
          <a:p>
            <a:pPr>
              <a:defRPr sz="2400"/>
            </a:pPr>
          </a:p>
          <a:p>
            <a:pPr>
              <a:spcBef>
                <a:spcPts val="300"/>
              </a:spcBef>
              <a:defRPr sz="1600"/>
            </a:pPr>
            <a:r>
              <a:t>*Nicholas J et al: Skin Aging and Menopause. Am J Clin Dermatology, 2003,4,6:371-78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mormor</a:t>
            </a:r>
          </a:p>
        </p:txBody>
      </p:sp>
      <p:sp>
        <p:nvSpPr>
          <p:cNvPr id="131" name="Shape 131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Efter menopause reduceres mængden af kollagen med 30 %</a:t>
            </a:r>
          </a:p>
          <a:p>
            <a:pPr/>
          </a:p>
          <a:p>
            <a:pPr/>
            <a:r>
              <a:t>Cremer hjælper ikke!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☹</a:t>
            </a:r>
          </a:p>
        </p:txBody>
      </p:sp>
      <p:pic>
        <p:nvPicPr>
          <p:cNvPr id="132" name="image2.jpg" descr="mormo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1896023"/>
            <a:ext cx="4038600" cy="3934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Den aldrende hud</a:t>
            </a:r>
          </a:p>
        </p:txBody>
      </p:sp>
      <p:pic>
        <p:nvPicPr>
          <p:cNvPr id="135" name="image3.jpg" descr="499571559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1768" y="1391691"/>
            <a:ext cx="7864648" cy="44855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900"/>
            </a:pPr>
            <a:r>
              <a:t>Dermatoporose</a:t>
            </a:r>
            <a:br/>
            <a:r>
              <a:rPr sz="2400"/>
              <a:t>prednisolon hud</a:t>
            </a:r>
          </a:p>
        </p:txBody>
      </p:sp>
      <p:pic>
        <p:nvPicPr>
          <p:cNvPr id="138" name="image4.jpg" descr="imagesNYYISYF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3012" y="2636911"/>
            <a:ext cx="2752925" cy="2520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5.jpg" descr="2005--L05-12-Med-12-0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38750" y="2439193"/>
            <a:ext cx="2857500" cy="2847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Kontortema">
  <a:themeElements>
    <a:clrScheme name="Kontor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Kontort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ontor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Kontortema">
  <a:themeElements>
    <a:clrScheme name="Kontor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Kontort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ontor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